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sldIdLst>
    <p:sldId id="256" r:id="rId2"/>
    <p:sldId id="282" r:id="rId3"/>
    <p:sldId id="259" r:id="rId4"/>
    <p:sldId id="257" r:id="rId5"/>
    <p:sldId id="258" r:id="rId6"/>
    <p:sldId id="260" r:id="rId7"/>
    <p:sldId id="28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7" r:id="rId27"/>
    <p:sldId id="279" r:id="rId28"/>
    <p:sldId id="280" r:id="rId29"/>
    <p:sldId id="281" r:id="rId30"/>
    <p:sldId id="288" r:id="rId31"/>
    <p:sldId id="28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7T21:53:50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37,'681'0,"-510"17,841-17,-844 17,1183-18,-1160-16,-46 20,159-6,-240-4,39-2,275 9,-371 0,0-1,0 0,0-1,0 0,0 0,12-6,34-8,29 11,101 7,-55 0,28 8,-107-5,36-2,-57-4,-1 2,49 8,72 10,-115-15,56-3,-61-2,-1 1,1 2,34 5,-22-1,1-2,0-2,68-4,-15-1,-48 4,63 11,-70-8,65-3,-70-2,1 2,56 8,-39-3,-1-2,1-2,53-5,2 0,1324 3,-1247-17,-152 16,1-1,39-7,-41 5,1 2,40 1,-41 2,-1-1,50-8,-50 4,1 2,48 1,-51 2,1-2,-1 0,35-7,16-2,-59 9,-1-1,0-1,28-8,-28 6,-3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2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3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5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931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5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01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92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5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7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5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7E293-04CD-4135-AE55-DB6F43239857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D61B1-F7BA-4640-B3AB-C6AB19276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77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ydomain.com/jobs/relay/ITsalary.zip" TargetMode="External"/><Relationship Id="rId2" Type="http://schemas.openxmlformats.org/officeDocument/2006/relationships/hyperlink" Target="https://mydomain.com/jobs/relay/ITsal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loydLabs/delete-self-po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eeky/PackMyPayload" TargetMode="External"/><Relationship Id="rId2" Type="http://schemas.openxmlformats.org/officeDocument/2006/relationships/hyperlink" Target="https://github.com/edparcell/HelloWorldXl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ctoberfest7/XLL_Phishing" TargetMode="External"/><Relationship Id="rId4" Type="http://schemas.openxmlformats.org/officeDocument/2006/relationships/hyperlink" Target="https://github.com/LloydLabs/delete-self-po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DB77-FB77-74D6-FABA-6A957D575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204113"/>
            <a:ext cx="9440034" cy="1828801"/>
          </a:xfrm>
        </p:spPr>
        <p:txBody>
          <a:bodyPr/>
          <a:lstStyle/>
          <a:p>
            <a:r>
              <a:rPr lang="en-US" dirty="0"/>
              <a:t>XLL Phishing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8656B-59B8-DD77-1AEA-7631713F0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Utilizing Microsoft Excel Add-In’s for Initial Access</a:t>
            </a:r>
          </a:p>
        </p:txBody>
      </p:sp>
    </p:spTree>
    <p:extLst>
      <p:ext uri="{BB962C8B-B14F-4D97-AF65-F5344CB8AC3E}">
        <p14:creationId xmlns:p14="http://schemas.microsoft.com/office/powerpoint/2010/main" val="145286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4B26-4CC5-90F9-59E9-01BA0FE9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8704-0E5E-689E-3473-F8E4F6C47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Attachment:</a:t>
            </a:r>
          </a:p>
          <a:p>
            <a:pPr lvl="1"/>
            <a:r>
              <a:rPr lang="en-US" dirty="0"/>
              <a:t>Organizations and email clients have very robust protections nowadays</a:t>
            </a:r>
          </a:p>
          <a:p>
            <a:pPr lvl="1"/>
            <a:r>
              <a:rPr lang="en-US" dirty="0"/>
              <a:t>Example rules:</a:t>
            </a:r>
          </a:p>
          <a:p>
            <a:pPr lvl="2"/>
            <a:r>
              <a:rPr lang="en-US" dirty="0"/>
              <a:t>Block executable attachments (EXE, DLL, XLL, etc)</a:t>
            </a:r>
          </a:p>
          <a:p>
            <a:pPr lvl="2"/>
            <a:r>
              <a:rPr lang="en-US" dirty="0"/>
              <a:t>Block certain container files (ISO, IMG, etc)</a:t>
            </a:r>
          </a:p>
          <a:p>
            <a:pPr lvl="2"/>
            <a:r>
              <a:rPr lang="en-US" dirty="0"/>
              <a:t>Examine ZIP files and block those containing executables</a:t>
            </a:r>
          </a:p>
          <a:p>
            <a:pPr lvl="2"/>
            <a:r>
              <a:rPr lang="en-US" dirty="0"/>
              <a:t>Block password protected ZIP’s</a:t>
            </a:r>
          </a:p>
          <a:p>
            <a:r>
              <a:rPr lang="en-US" dirty="0"/>
              <a:t>No good… 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441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272-9470-0736-6B48-3128A835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F036C-50B7-C7D3-7B96-8280FCBDF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Delivery</a:t>
            </a:r>
          </a:p>
          <a:p>
            <a:pPr lvl="1"/>
            <a:r>
              <a:rPr lang="en-US" dirty="0"/>
              <a:t>Less ideal; email target with a link to your webserver to pull down hosted XLL</a:t>
            </a:r>
          </a:p>
          <a:p>
            <a:pPr lvl="1"/>
            <a:r>
              <a:rPr lang="en-US" dirty="0"/>
              <a:t>Domain reputation? Network proxy?</a:t>
            </a:r>
          </a:p>
          <a:p>
            <a:pPr lvl="1"/>
            <a:r>
              <a:rPr lang="en-US" dirty="0"/>
              <a:t>Blocked file types? Executables (EXE, DLL, XLL, etc) still aren’t allowed…</a:t>
            </a:r>
          </a:p>
          <a:p>
            <a:pPr lvl="2"/>
            <a:r>
              <a:rPr lang="en-US" dirty="0"/>
              <a:t>What about containers? Rules may be different than those applied to emails</a:t>
            </a:r>
          </a:p>
          <a:p>
            <a:pPr lvl="1"/>
            <a:r>
              <a:rPr lang="en-US" dirty="0"/>
              <a:t>(Notional) Success! </a:t>
            </a:r>
          </a:p>
          <a:p>
            <a:pPr lvl="2"/>
            <a:r>
              <a:rPr lang="en-US" dirty="0"/>
              <a:t>ISO/IMG are still no good due to DLP; ZIP’s are allowed!</a:t>
            </a:r>
          </a:p>
          <a:p>
            <a:pPr lvl="1"/>
            <a:r>
              <a:rPr lang="en-US" dirty="0"/>
              <a:t>Wait… Executables are blocked, but executables in ZIP’s are allowed?</a:t>
            </a:r>
          </a:p>
          <a:p>
            <a:pPr lvl="2"/>
            <a:r>
              <a:rPr lang="en-US" dirty="0"/>
              <a:t>Defensive policies can be peculiar; poke and prod and you might just find a way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73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6C53-EFD1-E667-1CBF-C2927F7A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C651F-A2FF-DCD4-6285-161FA2161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805118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/>
              <a:t>A sneaky side-bar… </a:t>
            </a:r>
          </a:p>
          <a:p>
            <a:r>
              <a:rPr lang="en-US" dirty="0"/>
              <a:t>Network inspection of traffic leaving an organization can raise eyebrows</a:t>
            </a:r>
          </a:p>
          <a:p>
            <a:pPr lvl="1"/>
            <a:r>
              <a:rPr lang="en-US" dirty="0"/>
              <a:t>Someone is downloading a zip (from an obscure domain)? What is it?</a:t>
            </a:r>
          </a:p>
          <a:p>
            <a:r>
              <a:rPr lang="en-US" dirty="0"/>
              <a:t>Utilize Apache mod_rewrite to modify traffic on the redirector</a:t>
            </a:r>
          </a:p>
          <a:p>
            <a:pPr lvl="1"/>
            <a:r>
              <a:rPr lang="en-US" dirty="0"/>
              <a:t>Phishing link in email: </a:t>
            </a:r>
            <a:r>
              <a:rPr lang="en-US" dirty="0">
                <a:hlinkClick r:id="rId2"/>
              </a:rPr>
              <a:t>https://mydomain.com/jobs/relay/ITsalary</a:t>
            </a:r>
            <a:endParaRPr lang="en-US" dirty="0"/>
          </a:p>
          <a:p>
            <a:pPr lvl="1"/>
            <a:r>
              <a:rPr lang="en-US" dirty="0"/>
              <a:t>GET request modified on redirector -&gt; </a:t>
            </a:r>
            <a:r>
              <a:rPr lang="en-US" dirty="0">
                <a:hlinkClick r:id="rId3"/>
              </a:rPr>
              <a:t>https://mydomain.com/jobs/relay/ITsalary.zip</a:t>
            </a:r>
            <a:endParaRPr lang="en-US" dirty="0"/>
          </a:p>
          <a:p>
            <a:pPr lvl="1"/>
            <a:r>
              <a:rPr lang="en-US" dirty="0"/>
              <a:t>Doesn’t look like a request for a ZIP leaving victim network, but they receive a ZIP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78AA0-4A6C-D653-4900-1E82A553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861" y="4922080"/>
            <a:ext cx="69056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1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ECDC-C994-9A28-C415-D83BA2D9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 files and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EBC65-F731-B76E-3F7E-38DF330CD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ZIP’s are a strong choice because:</a:t>
            </a:r>
          </a:p>
          <a:p>
            <a:pPr lvl="1"/>
            <a:r>
              <a:rPr lang="en-US" dirty="0"/>
              <a:t>Natively compatible with Windows</a:t>
            </a:r>
          </a:p>
          <a:p>
            <a:pPr lvl="1"/>
            <a:r>
              <a:rPr lang="en-US" dirty="0"/>
              <a:t>Can be downloaded from the internet by our organization</a:t>
            </a:r>
          </a:p>
          <a:p>
            <a:pPr lvl="1"/>
            <a:r>
              <a:rPr lang="en-US" dirty="0"/>
              <a:t>Add little complexity to the attack</a:t>
            </a:r>
          </a:p>
          <a:p>
            <a:pPr lvl="2"/>
            <a:r>
              <a:rPr lang="en-US" dirty="0"/>
              <a:t>Victim’s can click the ZIP file in the browser download bar and file explorer will open it up: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C4249-1BAA-77C9-93F0-DC758288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90" y="4124569"/>
            <a:ext cx="8603819" cy="24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9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24C5-77DF-0391-8FA0-1A822A45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dirty="0"/>
              <a:t>Trouble in paradise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F746D5-711A-DD27-8F48-032AEAEFC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46" y="1066800"/>
            <a:ext cx="7863140" cy="5681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71C85-476E-B91A-8463-3BA536E0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136" y="5824847"/>
            <a:ext cx="1953450" cy="923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2F2DB-B475-778C-CA62-47AA18B4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34" y="2393121"/>
            <a:ext cx="3560807" cy="29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CBA5-AFDB-4041-DDFD-615D6B2E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 files and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F664-230C-9A27-F4FC-A2367AF7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of the “malicious” file is strange…</a:t>
            </a:r>
          </a:p>
          <a:p>
            <a:pPr lvl="1"/>
            <a:r>
              <a:rPr lang="en-US" dirty="0"/>
              <a:t>XLL was in c:\Users\user\Downloads\ZippedXLL.zip</a:t>
            </a:r>
          </a:p>
          <a:p>
            <a:pPr lvl="1"/>
            <a:r>
              <a:rPr lang="en-US" dirty="0"/>
              <a:t>Defender said it was C:\Users\user\AppData\Local\Temp\Temp1_ZippedXLL.zip\HelloWorldXLL.xll</a:t>
            </a:r>
          </a:p>
          <a:p>
            <a:pPr lvl="1"/>
            <a:r>
              <a:rPr lang="en-US" dirty="0"/>
              <a:t>This is ZIP behavior, not XLL behavior:</a:t>
            </a:r>
          </a:p>
          <a:p>
            <a:pPr lvl="2"/>
            <a:r>
              <a:rPr lang="en-US" dirty="0"/>
              <a:t>When a file in a ZIP archive is opened without having been extracted, it is copied to AppData\Local\Temp</a:t>
            </a:r>
          </a:p>
          <a:p>
            <a:pPr lvl="2"/>
            <a:r>
              <a:rPr lang="en-US" dirty="0"/>
              <a:t>Defender seems to have a signature for ANY code execution in the Temp folder… not a bad idea </a:t>
            </a:r>
          </a:p>
        </p:txBody>
      </p:sp>
    </p:spTree>
    <p:extLst>
      <p:ext uri="{BB962C8B-B14F-4D97-AF65-F5344CB8AC3E}">
        <p14:creationId xmlns:p14="http://schemas.microsoft.com/office/powerpoint/2010/main" val="396321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5EEE-2153-83F1-97C2-0F289411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 files and 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DC409-8F1C-E074-2E49-E26055B8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34" y="1742552"/>
            <a:ext cx="8896350" cy="4105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868B93-B078-4278-4C53-5E345CBD0F64}"/>
                  </a:ext>
                </a:extLst>
              </p14:cNvPr>
              <p14:cNvContentPartPr/>
              <p14:nvPr/>
            </p14:nvContentPartPr>
            <p14:xfrm>
              <a:off x="4797238" y="3929110"/>
              <a:ext cx="3454920" cy="39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868B93-B078-4278-4C53-5E345CBD0F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3598" y="3821110"/>
                <a:ext cx="356256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77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D11-D8A2-82A9-40A8-145B0BF7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rock and a hard place…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A993-263E-406D-7F5A-BBEC4F2FF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ZIP’s allow victims to download XLL from web</a:t>
            </a:r>
          </a:p>
          <a:p>
            <a:pPr lvl="1"/>
            <a:r>
              <a:rPr lang="en-US" dirty="0"/>
              <a:t>Executing XLL from within ZIP copies it to AppData\Local\Temp + flags AV</a:t>
            </a:r>
          </a:p>
          <a:p>
            <a:pPr lvl="1"/>
            <a:r>
              <a:rPr lang="en-US" dirty="0"/>
              <a:t>XLL executes without flagging AV if extracted first</a:t>
            </a:r>
          </a:p>
          <a:p>
            <a:pPr lvl="2"/>
            <a:r>
              <a:rPr lang="en-US" dirty="0"/>
              <a:t>Can we rely on victim to do so? </a:t>
            </a:r>
          </a:p>
          <a:p>
            <a:r>
              <a:rPr lang="en-US" dirty="0"/>
              <a:t>Again other containers (ISO, IMG) won’t work due to DLP</a:t>
            </a:r>
          </a:p>
          <a:p>
            <a:r>
              <a:rPr lang="en-US" dirty="0"/>
              <a:t>How can we utilize ZIP’s but avoid Defender flagging execution of the XLL?</a:t>
            </a:r>
          </a:p>
          <a:p>
            <a:pPr lvl="1"/>
            <a:r>
              <a:rPr lang="en-US" dirty="0"/>
              <a:t>Remember earlier about poking and prodding?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04CE-CC58-3880-D8EC-0E0FC0BC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2457"/>
            <a:ext cx="10353761" cy="1326321"/>
          </a:xfrm>
        </p:spPr>
        <p:txBody>
          <a:bodyPr/>
          <a:lstStyle/>
          <a:p>
            <a:r>
              <a:rPr lang="en-US" dirty="0"/>
              <a:t>One step to the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F644-9683-271C-B8CF-FC69DD963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581432"/>
            <a:ext cx="10353762" cy="3695136"/>
          </a:xfrm>
        </p:spPr>
        <p:txBody>
          <a:bodyPr/>
          <a:lstStyle/>
          <a:p>
            <a:r>
              <a:rPr lang="en-US" dirty="0"/>
              <a:t>What if we stick the XLL inside a folder?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C55A0-7A86-A1DC-31E3-995AE1A3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2125322"/>
            <a:ext cx="4489429" cy="2215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DED4C-3142-56B3-32BF-B4F21D8A4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95" y="4655711"/>
            <a:ext cx="4478778" cy="1241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45FD6E-A84C-F4F5-F3CF-48637BE5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733" y="1377439"/>
            <a:ext cx="4770846" cy="48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21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CCB9-A007-214A-4052-9D64016B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34" y="211776"/>
            <a:ext cx="10353761" cy="1326321"/>
          </a:xfrm>
        </p:spPr>
        <p:txBody>
          <a:bodyPr/>
          <a:lstStyle/>
          <a:p>
            <a:r>
              <a:rPr lang="en-US" dirty="0"/>
              <a:t>Success!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656EF-1199-48D3-19B0-65C29804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78" y="1250373"/>
            <a:ext cx="3829050" cy="510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4FAF4-D3A3-A8F2-3E68-9492BEDD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651" y="2431473"/>
            <a:ext cx="38004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1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CDA0-44A6-4BA1-300F-849C1617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7090"/>
            <a:ext cx="10353761" cy="1326321"/>
          </a:xfrm>
        </p:spPr>
        <p:txBody>
          <a:bodyPr/>
          <a:lstStyle/>
          <a:p>
            <a:r>
              <a:rPr lang="en-US" dirty="0"/>
              <a:t>Whoami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9F278-F1EE-43CF-F1E0-54F0C50B8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56" y="1935921"/>
            <a:ext cx="3695700" cy="3695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74522-F702-5817-9A86-8D9D7A8A7C3E}"/>
              </a:ext>
            </a:extLst>
          </p:cNvPr>
          <p:cNvSpPr txBox="1"/>
          <p:nvPr/>
        </p:nvSpPr>
        <p:spPr>
          <a:xfrm>
            <a:off x="760021" y="1555667"/>
            <a:ext cx="608016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Alex Reid</a:t>
            </a:r>
          </a:p>
          <a:p>
            <a:r>
              <a:rPr lang="en-US" sz="2400" dirty="0"/>
              <a:t>OSCP, OSEP, RTJC</a:t>
            </a:r>
          </a:p>
          <a:p>
            <a:r>
              <a:rPr lang="en-US" sz="2400"/>
              <a:t>Red Teamer </a:t>
            </a:r>
            <a:r>
              <a:rPr lang="en-US" sz="2400" dirty="0"/>
              <a:t>and Tool Developer</a:t>
            </a:r>
          </a:p>
          <a:p>
            <a:endParaRPr lang="en-US" sz="2400" dirty="0"/>
          </a:p>
          <a:p>
            <a:r>
              <a:rPr lang="en-US" dirty="0"/>
              <a:t>~2.5 years in cyber / red teaming / development</a:t>
            </a:r>
          </a:p>
          <a:p>
            <a:endParaRPr lang="en-US" dirty="0"/>
          </a:p>
          <a:p>
            <a:r>
              <a:rPr lang="en-US" dirty="0"/>
              <a:t>2x contributor to CobaltStrike Community Kit</a:t>
            </a:r>
          </a:p>
          <a:p>
            <a:endParaRPr lang="en-US" dirty="0"/>
          </a:p>
          <a:p>
            <a:r>
              <a:rPr lang="en-US" dirty="0"/>
              <a:t>Interested in Windows malware development and exploitation</a:t>
            </a:r>
          </a:p>
          <a:p>
            <a:endParaRPr lang="en-US" dirty="0"/>
          </a:p>
          <a:p>
            <a:r>
              <a:rPr lang="en-US" dirty="0"/>
              <a:t>Primarily develop in C, work in Python3 / Powershell when the opportunity arises</a:t>
            </a:r>
          </a:p>
          <a:p>
            <a:endParaRPr lang="en-US" dirty="0"/>
          </a:p>
          <a:p>
            <a:r>
              <a:rPr lang="en-US" dirty="0"/>
              <a:t>GitHub: https://github.com/Octoberfest7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41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C2D7-F0AF-29EE-DCC1-8958F5AB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Tradecraft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35B93-9225-0661-9581-7FDA0965D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code execution… now what?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Run our implant</a:t>
            </a:r>
          </a:p>
          <a:p>
            <a:pPr lvl="1"/>
            <a:r>
              <a:rPr lang="en-US" dirty="0"/>
              <a:t>Avoid suspicion from the victim</a:t>
            </a:r>
          </a:p>
          <a:p>
            <a:pPr lvl="1"/>
            <a:r>
              <a:rPr lang="en-US" dirty="0"/>
              <a:t>Clean up the XLL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5A688-7098-8D01-0519-009EE74E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254" y="2677886"/>
            <a:ext cx="5027996" cy="28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3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3913-31F0-AFFC-EAD7-0B10D4BA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the implant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AF8F-1AF0-F3CA-E02F-AC4DA2318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reiterate, XLL’s are C/C++; SO much you can do when it comes to malware</a:t>
            </a:r>
          </a:p>
          <a:p>
            <a:r>
              <a:rPr lang="en-US" dirty="0"/>
              <a:t>Utilize all the standard tips and tricks</a:t>
            </a:r>
          </a:p>
          <a:p>
            <a:pPr lvl="1"/>
            <a:r>
              <a:rPr lang="en-US" dirty="0"/>
              <a:t>Encode/Encrypt shellcode within the XLL</a:t>
            </a:r>
          </a:p>
          <a:p>
            <a:pPr lvl="1"/>
            <a:r>
              <a:rPr lang="en-US" dirty="0"/>
              <a:t>Sandbox detection/evasion</a:t>
            </a:r>
          </a:p>
          <a:p>
            <a:pPr lvl="1"/>
            <a:r>
              <a:rPr lang="en-US" dirty="0"/>
              <a:t>API hashing, direct syscalls, refresh NTDLL, etc.</a:t>
            </a:r>
          </a:p>
          <a:p>
            <a:pPr lvl="1"/>
            <a:r>
              <a:rPr lang="en-US" dirty="0"/>
              <a:t>Scope checks to ensure XLL only executes within target network (Domain, IP, etc)</a:t>
            </a:r>
          </a:p>
          <a:p>
            <a:r>
              <a:rPr lang="en-US" b="1" dirty="0"/>
              <a:t>Critically:</a:t>
            </a:r>
          </a:p>
          <a:p>
            <a:pPr lvl="1"/>
            <a:r>
              <a:rPr lang="en-US" dirty="0"/>
              <a:t>Utilize an execution method that will run your implant in another process!</a:t>
            </a:r>
          </a:p>
          <a:p>
            <a:pPr lvl="1"/>
            <a:r>
              <a:rPr lang="en-US" dirty="0"/>
              <a:t>Victim can close Excel immediately after it opens and we are ok! </a:t>
            </a:r>
          </a:p>
        </p:txBody>
      </p:sp>
    </p:spTree>
    <p:extLst>
      <p:ext uri="{BB962C8B-B14F-4D97-AF65-F5344CB8AC3E}">
        <p14:creationId xmlns:p14="http://schemas.microsoft.com/office/powerpoint/2010/main" val="1180146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2460-01A0-51FB-7A49-6A1E5F60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Tricking the victim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3E816-4FAF-FE0C-8B8F-92702119B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Pretexting led the victim to download and run the XLL</a:t>
            </a:r>
          </a:p>
          <a:p>
            <a:pPr lvl="1"/>
            <a:r>
              <a:rPr lang="en-US" dirty="0"/>
              <a:t>“Please see the spreadsheet containing…”</a:t>
            </a:r>
          </a:p>
          <a:p>
            <a:r>
              <a:rPr lang="en-US" dirty="0"/>
              <a:t>Even after execution we prefer that the victim doesn’t suspect anything</a:t>
            </a:r>
          </a:p>
          <a:p>
            <a:r>
              <a:rPr lang="en-US" dirty="0"/>
              <a:t>Embed an XLSX as a byte-array in our XLL</a:t>
            </a:r>
          </a:p>
          <a:p>
            <a:pPr lvl="1"/>
            <a:r>
              <a:rPr lang="en-US" dirty="0"/>
              <a:t>When the XLL executes, it runs our implant and then drops the XLSX to disk</a:t>
            </a:r>
          </a:p>
          <a:p>
            <a:pPr lvl="2"/>
            <a:r>
              <a:rPr lang="en-US" dirty="0"/>
              <a:t>Call CreateProcess on Excel + the XLSX and it opens to the screen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9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60FC-4851-866F-0FB2-E8C9830B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79738"/>
            <a:ext cx="10353761" cy="1326321"/>
          </a:xfrm>
        </p:spPr>
        <p:txBody>
          <a:bodyPr/>
          <a:lstStyle/>
          <a:p>
            <a:r>
              <a:rPr lang="en-US" dirty="0"/>
              <a:t>Cleaning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F3740-EC0B-03BF-6AEB-18D7BF644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36687"/>
            <a:ext cx="10353762" cy="3695136"/>
          </a:xfrm>
        </p:spPr>
        <p:txBody>
          <a:bodyPr>
            <a:normAutofit/>
          </a:bodyPr>
          <a:lstStyle/>
          <a:p>
            <a:r>
              <a:rPr lang="en-US" dirty="0"/>
              <a:t>If possible, prevent re-infection and remove XLL to make incident response more difficult / protect tooling</a:t>
            </a:r>
          </a:p>
          <a:p>
            <a:r>
              <a:rPr lang="en-US" dirty="0"/>
              <a:t>Great project from LloydLabs: </a:t>
            </a:r>
            <a:r>
              <a:rPr lang="en-US" dirty="0">
                <a:hlinkClick r:id="rId2"/>
              </a:rPr>
              <a:t>https://github.com/LloydLabs/delete-self-poc</a:t>
            </a:r>
            <a:endParaRPr lang="en-US" dirty="0"/>
          </a:p>
          <a:p>
            <a:pPr lvl="1"/>
            <a:r>
              <a:rPr lang="en-US" dirty="0"/>
              <a:t>Allows a running program to delete itself from disk; usually impossible because file is locked.</a:t>
            </a:r>
          </a:p>
          <a:p>
            <a:r>
              <a:rPr lang="en-US" dirty="0"/>
              <a:t>Can utilize this code to delete XLL (AppData\Local\Temp) AND the original ZIP</a:t>
            </a:r>
          </a:p>
          <a:p>
            <a:r>
              <a:rPr lang="en-US" dirty="0"/>
              <a:t>In addition to embedded XLSX, embed a new ZIP containing the XLSX</a:t>
            </a:r>
          </a:p>
        </p:txBody>
      </p:sp>
    </p:spTree>
    <p:extLst>
      <p:ext uri="{BB962C8B-B14F-4D97-AF65-F5344CB8AC3E}">
        <p14:creationId xmlns:p14="http://schemas.microsoft.com/office/powerpoint/2010/main" val="2053807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C8AAA-A3B0-2F55-9B40-AF955A70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65" y="291015"/>
            <a:ext cx="10353762" cy="3336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Before: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After: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0B2E7-C91B-5972-FCAF-27C91A51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5" y="1989115"/>
            <a:ext cx="9353550" cy="1057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C8247-7EF5-C1A6-C0DE-34E75D83B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65" y="754083"/>
            <a:ext cx="5934075" cy="1114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69CDAE-5B13-441D-A9D6-002ACD15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65" y="3519480"/>
            <a:ext cx="5915025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EAE87A-6F78-67DC-8C49-D1140D6EF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65" y="4784190"/>
            <a:ext cx="9353550" cy="1083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772434-8AEF-68FB-EE69-E2097F21E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65" y="5977598"/>
            <a:ext cx="5222606" cy="7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55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1FF5-F720-70DF-B3E1-149DF4C9C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96299-7BC7-749F-390A-01CC5FDA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73" y="2096064"/>
            <a:ext cx="45529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94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F2FA-6BA2-00B3-88A8-59D54343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XLL_Demo">
            <a:hlinkClick r:id="" action="ppaction://media"/>
            <a:extLst>
              <a:ext uri="{FF2B5EF4-FFF2-40B4-BE49-F238E27FC236}">
                <a16:creationId xmlns:a16="http://schemas.microsoft.com/office/drawing/2014/main" id="{1CBF09D8-43CC-CC86-0D0E-F5B3805CE0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448"/>
          </a:xfrm>
        </p:spPr>
      </p:pic>
    </p:spTree>
    <p:extLst>
      <p:ext uri="{BB962C8B-B14F-4D97-AF65-F5344CB8AC3E}">
        <p14:creationId xmlns:p14="http://schemas.microsoft.com/office/powerpoint/2010/main" val="40863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5CE7-C59B-BC9D-17B7-E871B847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972C-E8B1-C371-64EB-4BBD8362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9" y="2096064"/>
            <a:ext cx="10353762" cy="3695136"/>
          </a:xfrm>
        </p:spPr>
        <p:txBody>
          <a:bodyPr/>
          <a:lstStyle/>
          <a:p>
            <a:r>
              <a:rPr lang="en-US" dirty="0"/>
              <a:t>How can organizations protect themselves from XLL’s?</a:t>
            </a:r>
          </a:p>
          <a:p>
            <a:r>
              <a:rPr lang="en-US" dirty="0"/>
              <a:t>Excel Trust Center</a:t>
            </a:r>
          </a:p>
          <a:p>
            <a:r>
              <a:rPr lang="en-US" dirty="0"/>
              <a:t>While this sure looks like it should stop XLL’s </a:t>
            </a:r>
          </a:p>
          <a:p>
            <a:pPr marL="0" indent="0">
              <a:buNone/>
            </a:pPr>
            <a:r>
              <a:rPr lang="en-US" dirty="0"/>
              <a:t>    (Add-ins) from running, it doesn’t!</a:t>
            </a:r>
          </a:p>
          <a:p>
            <a:pPr marL="0" indent="0">
              <a:buNone/>
            </a:pPr>
            <a:r>
              <a:rPr lang="en-US" dirty="0"/>
              <a:t>    This setting appears to relate to loading or</a:t>
            </a:r>
          </a:p>
          <a:p>
            <a:pPr marL="0" indent="0">
              <a:buNone/>
            </a:pPr>
            <a:r>
              <a:rPr lang="en-US" dirty="0"/>
              <a:t>    registering Add-ins the intended way through </a:t>
            </a:r>
          </a:p>
          <a:p>
            <a:pPr marL="0" indent="0">
              <a:buNone/>
            </a:pPr>
            <a:r>
              <a:rPr lang="en-US" dirty="0"/>
              <a:t>    Excel; double-clicking XLL’s still works!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19EA0-BDC6-4FBE-3526-151DF37F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90" y="2740446"/>
            <a:ext cx="5314331" cy="27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2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E453-8BD7-B6D1-453C-E9AFBC98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4898"/>
            <a:ext cx="10353761" cy="1326321"/>
          </a:xfrm>
        </p:spPr>
        <p:txBody>
          <a:bodyPr/>
          <a:lstStyle/>
          <a:p>
            <a:r>
              <a:rPr lang="en-US" dirty="0"/>
              <a:t>The nuclear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05A90-3150-EC28-540A-92E55E68D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12" y="1056973"/>
            <a:ext cx="10353762" cy="3695136"/>
          </a:xfrm>
        </p:spPr>
        <p:txBody>
          <a:bodyPr/>
          <a:lstStyle/>
          <a:p>
            <a:r>
              <a:rPr lang="en-US" dirty="0"/>
              <a:t>Also in Excel Trust Center</a:t>
            </a:r>
          </a:p>
          <a:p>
            <a:r>
              <a:rPr lang="en-US" dirty="0"/>
              <a:t>Utilizing File Block Settings, XLL’s will now fail to execute when double-clicked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632C5-8181-FB67-077C-7C03114B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5" y="2559337"/>
            <a:ext cx="5941869" cy="3108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111D8-DAA9-D940-3CC0-79F2C96C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2" y="2170146"/>
            <a:ext cx="4794168" cy="3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20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D438-775C-17A3-7665-C9020EB1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46B4C-4986-FAF9-042F-BBEEA6DB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Trust Center apparently doesn’t apply to Office called via automation…</a:t>
            </a:r>
          </a:p>
          <a:p>
            <a:r>
              <a:rPr lang="en-US" dirty="0"/>
              <a:t>Using COM objects we can still execute XLL’s!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Demo Time!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2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9236-4C90-4967-E0F4-AFE92552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“Necessity is the mother of invention”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C11D-DD02-B014-5E19-8F86BCB7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VBA Macros embedded within Office docs are well known and ubiquitous with phishing</a:t>
            </a:r>
          </a:p>
          <a:p>
            <a:r>
              <a:rPr lang="en-US" dirty="0"/>
              <a:t>Microsoft is FINALLY taking steps to address this attack vector </a:t>
            </a:r>
          </a:p>
          <a:p>
            <a:r>
              <a:rPr lang="en-US" dirty="0"/>
              <a:t>Office files containing macros obtained via email or internet are now hard-disabled: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b="0" i="0" dirty="0">
                <a:effectLst/>
              </a:rPr>
              <a:t>With this change, when users open a file that came from the internet, such as an email attachment, and that file contains macros, the following message will be displayed:”</a:t>
            </a:r>
            <a:r>
              <a:rPr lang="en-US" b="0" i="0" baseline="30000" dirty="0">
                <a:effectLst/>
              </a:rPr>
              <a:t>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Security risk banner about blocked macros with a Learn More button">
            <a:extLst>
              <a:ext uri="{FF2B5EF4-FFF2-40B4-BE49-F238E27FC236}">
                <a16:creationId xmlns:a16="http://schemas.microsoft.com/office/drawing/2014/main" id="{261D3A35-96C8-CE7C-6CA4-117ECEC9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03" y="5505450"/>
            <a:ext cx="650458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1926A-546C-5CDF-5B3E-F074B112B971}"/>
              </a:ext>
            </a:extLst>
          </p:cNvPr>
          <p:cNvSpPr txBox="1"/>
          <p:nvPr/>
        </p:nvSpPr>
        <p:spPr>
          <a:xfrm>
            <a:off x="913795" y="6157356"/>
            <a:ext cx="961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https://learn.microsoft.com/en-us/deployoffice/security/internet-macros-blocked</a:t>
            </a:r>
          </a:p>
        </p:txBody>
      </p:sp>
    </p:spTree>
    <p:extLst>
      <p:ext uri="{BB962C8B-B14F-4D97-AF65-F5344CB8AC3E}">
        <p14:creationId xmlns:p14="http://schemas.microsoft.com/office/powerpoint/2010/main" val="1184112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E523-C7A8-929C-6044-45CDB126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ddin_block_bypass">
            <a:hlinkClick r:id="" action="ppaction://media"/>
            <a:extLst>
              <a:ext uri="{FF2B5EF4-FFF2-40B4-BE49-F238E27FC236}">
                <a16:creationId xmlns:a16="http://schemas.microsoft.com/office/drawing/2014/main" id="{788FBD87-A804-082F-B3E2-6B2056E4DE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448"/>
          </a:xfrm>
        </p:spPr>
      </p:pic>
    </p:spTree>
    <p:extLst>
      <p:ext uri="{BB962C8B-B14F-4D97-AF65-F5344CB8AC3E}">
        <p14:creationId xmlns:p14="http://schemas.microsoft.com/office/powerpoint/2010/main" val="28031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F0E4-522B-A72F-B117-2905822A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33FDD-8BD7-8CA9-C046-113737D2F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  <a:p>
            <a:pPr lvl="1"/>
            <a:r>
              <a:rPr lang="en-US" dirty="0" err="1"/>
              <a:t>HelloWorldXll</a:t>
            </a:r>
            <a:r>
              <a:rPr lang="en-US" dirty="0"/>
              <a:t> by </a:t>
            </a:r>
            <a:r>
              <a:rPr lang="en-US" dirty="0" err="1"/>
              <a:t>edparcell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https://github.com/edparcell/HelloWorldXll</a:t>
            </a:r>
            <a:endParaRPr lang="en-US" dirty="0"/>
          </a:p>
          <a:p>
            <a:pPr lvl="1"/>
            <a:r>
              <a:rPr lang="en-US" dirty="0" err="1"/>
              <a:t>PackMyPayload</a:t>
            </a:r>
            <a:r>
              <a:rPr lang="en-US" dirty="0"/>
              <a:t> by </a:t>
            </a:r>
            <a:r>
              <a:rPr lang="en-US" dirty="0" err="1"/>
              <a:t>mgeeky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https://github.com/mgeeky/PackMyPayload</a:t>
            </a:r>
            <a:endParaRPr lang="en-US" dirty="0"/>
          </a:p>
          <a:p>
            <a:pPr lvl="1"/>
            <a:r>
              <a:rPr lang="en-US" dirty="0"/>
              <a:t>delete-self-</a:t>
            </a:r>
            <a:r>
              <a:rPr lang="en-US" dirty="0" err="1"/>
              <a:t>poc</a:t>
            </a:r>
            <a:r>
              <a:rPr lang="en-US" dirty="0"/>
              <a:t> by LloydLabs: </a:t>
            </a:r>
            <a:r>
              <a:rPr lang="en-US" dirty="0">
                <a:hlinkClick r:id="rId4"/>
              </a:rPr>
              <a:t>https://github.com/LloydLabs/delete-self-poc</a:t>
            </a:r>
            <a:endParaRPr lang="en-US" dirty="0"/>
          </a:p>
          <a:p>
            <a:r>
              <a:rPr lang="en-US" dirty="0"/>
              <a:t>Full write-up available at: </a:t>
            </a:r>
            <a:r>
              <a:rPr lang="en-US" dirty="0">
                <a:hlinkClick r:id="rId5"/>
              </a:rPr>
              <a:t>https://github.com/Octoberfest7/XLL_Phishing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9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7049-FABD-D091-216E-67648332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Phishing for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1589-6721-732E-4637-65105D08E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21" y="2096064"/>
            <a:ext cx="10507536" cy="3695136"/>
          </a:xfrm>
        </p:spPr>
        <p:txBody>
          <a:bodyPr>
            <a:normAutofit/>
          </a:bodyPr>
          <a:lstStyle/>
          <a:p>
            <a:r>
              <a:rPr lang="en-US" dirty="0"/>
              <a:t>What makes a good phishing for access vector? Considerations:</a:t>
            </a:r>
          </a:p>
          <a:p>
            <a:pPr lvl="1"/>
            <a:r>
              <a:rPr lang="en-US" dirty="0"/>
              <a:t>Complexity- How many steps are required by the victim?</a:t>
            </a:r>
          </a:p>
          <a:p>
            <a:pPr lvl="1"/>
            <a:r>
              <a:rPr lang="en-US" dirty="0"/>
              <a:t>Specificity- Is the vector architecture specific? Dependent on third-party software?</a:t>
            </a:r>
          </a:p>
          <a:p>
            <a:pPr lvl="1"/>
            <a:r>
              <a:rPr lang="en-US" dirty="0"/>
              <a:t>Delivery- Can it be attached to an email? Downloaded from a webserver?</a:t>
            </a:r>
          </a:p>
          <a:p>
            <a:pPr lvl="1"/>
            <a:r>
              <a:rPr lang="en-US" dirty="0"/>
              <a:t>Attack Surface Reduction- Application whitelisting? Network protections? Other ASR rules?</a:t>
            </a:r>
          </a:p>
          <a:p>
            <a:pPr lvl="1"/>
            <a:r>
              <a:rPr lang="en-US" dirty="0"/>
              <a:t>Detection- AV/EDR on endpoints? </a:t>
            </a:r>
          </a:p>
          <a:p>
            <a:r>
              <a:rPr lang="en-US" dirty="0"/>
              <a:t>Factors can compound; an adaptation to overcome one problem may cause another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BF8A-6F25-38D6-D652-3F799012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2FBAC-B00E-F971-7E23-D13CA3764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research was performed with a fictional target organization in mind that employs several industry standard defensive measures:</a:t>
            </a:r>
          </a:p>
          <a:p>
            <a:pPr lvl="1"/>
            <a:r>
              <a:rPr lang="en-US" dirty="0"/>
              <a:t>Email filtering rules preventing dangerous file types from being received</a:t>
            </a:r>
          </a:p>
          <a:p>
            <a:pPr lvl="1"/>
            <a:r>
              <a:rPr lang="en-US" dirty="0"/>
              <a:t>A network proxy that blacklists certain file types from being downloaded</a:t>
            </a:r>
          </a:p>
          <a:p>
            <a:pPr lvl="1"/>
            <a:r>
              <a:rPr lang="en-US" dirty="0"/>
              <a:t>Application whitelisting on endpoints that limit potential payload formats</a:t>
            </a:r>
          </a:p>
          <a:p>
            <a:pPr lvl="1"/>
            <a:r>
              <a:rPr lang="en-US" dirty="0"/>
              <a:t>Data Loss Prevention (DLP) measures prevent mounting of external storage devices</a:t>
            </a:r>
          </a:p>
          <a:p>
            <a:pPr lvl="1"/>
            <a:r>
              <a:rPr lang="en-US" dirty="0"/>
              <a:t>Microsoft Defender for Endpoint (MDE) deployed and active</a:t>
            </a:r>
          </a:p>
        </p:txBody>
      </p:sp>
    </p:spTree>
    <p:extLst>
      <p:ext uri="{BB962C8B-B14F-4D97-AF65-F5344CB8AC3E}">
        <p14:creationId xmlns:p14="http://schemas.microsoft.com/office/powerpoint/2010/main" val="339956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E8D2-419A-034F-57EF-D36C1C38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Xll?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0866-8182-6C6E-AC12-BFEE78D1A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XLL is a DLL with a special entry point that Microsoft Excel recognizes and can load</a:t>
            </a:r>
          </a:p>
          <a:p>
            <a:r>
              <a:rPr lang="en-US" dirty="0"/>
              <a:t>Been around since Microsoft Excel 97!</a:t>
            </a:r>
          </a:p>
          <a:p>
            <a:r>
              <a:rPr lang="en-US" dirty="0"/>
              <a:t>Create new user-defined functions and features in Excel</a:t>
            </a:r>
          </a:p>
          <a:p>
            <a:r>
              <a:rPr lang="en-US" dirty="0"/>
              <a:t>XLL’s can be written in C or C++ (and maybe C# with some extra work)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95585-D666-09EE-B108-94ED5457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85" y="1612071"/>
            <a:ext cx="6419850" cy="32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E6F1F4-2DD9-0DB6-11DB-6CFE04D7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20" y="4436919"/>
            <a:ext cx="2514662" cy="21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7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DBF8-E9A5-D53B-D655-55D2FD6A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XLL’s and Threat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812D-784B-DB5A-440E-DEB6E4D1A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352237"/>
          </a:xfrm>
        </p:spPr>
        <p:txBody>
          <a:bodyPr>
            <a:normAutofit/>
          </a:bodyPr>
          <a:lstStyle/>
          <a:p>
            <a:r>
              <a:rPr lang="en-US" dirty="0"/>
              <a:t>A quick Google search shows research back in 2017 on using XLL’s and WLL’s for persistence </a:t>
            </a:r>
          </a:p>
          <a:p>
            <a:r>
              <a:rPr lang="en-US" dirty="0"/>
              <a:t>Lots of articles on threat actors and APT’s utilizing XLL’s from 2020 -&gt; present</a:t>
            </a:r>
          </a:p>
          <a:p>
            <a:r>
              <a:rPr lang="en-US" dirty="0"/>
              <a:t>Agent Tesla, </a:t>
            </a:r>
            <a:r>
              <a:rPr lang="en-US" dirty="0" err="1"/>
              <a:t>Dridex</a:t>
            </a:r>
            <a:r>
              <a:rPr lang="en-US" dirty="0"/>
              <a:t>, </a:t>
            </a:r>
            <a:r>
              <a:rPr lang="en-US" dirty="0" err="1"/>
              <a:t>RedLine</a:t>
            </a:r>
            <a:r>
              <a:rPr lang="en-US" dirty="0"/>
              <a:t>, </a:t>
            </a:r>
            <a:r>
              <a:rPr lang="en-US" dirty="0" err="1"/>
              <a:t>Hancitor</a:t>
            </a:r>
            <a:r>
              <a:rPr lang="en-US" dirty="0"/>
              <a:t>, </a:t>
            </a:r>
            <a:r>
              <a:rPr lang="en-US" dirty="0" err="1"/>
              <a:t>BazaLoader</a:t>
            </a:r>
            <a:r>
              <a:rPr lang="en-US" dirty="0"/>
              <a:t>, Raccoon Stealer</a:t>
            </a:r>
            <a:r>
              <a:rPr lang="en-US" baseline="30000" dirty="0"/>
              <a:t>2345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pPr marL="0" indent="0">
              <a:buNone/>
            </a:pPr>
            <a:r>
              <a:rPr lang="en-US" sz="1800" baseline="30000" dirty="0"/>
              <a:t>2. https://unit42.paloaltonetworks.com/excel-add-ins-malicious-xll-files-agent-tesla/</a:t>
            </a:r>
          </a:p>
          <a:p>
            <a:pPr marL="0" indent="0">
              <a:buNone/>
            </a:pPr>
            <a:r>
              <a:rPr lang="en-US" sz="1800" baseline="30000" dirty="0"/>
              <a:t>3. https://threatresearch.ext.hp.com/how-attackers-use-xll-malware-to-infect-systems/</a:t>
            </a:r>
          </a:p>
          <a:p>
            <a:pPr marL="0" indent="0">
              <a:buNone/>
            </a:pPr>
            <a:r>
              <a:rPr lang="en-US" sz="1800" baseline="30000" dirty="0"/>
              <a:t>4. https://isc.sans.edu/forums/diary/Hancitor+tries+XLL+as+initial+malware+file/27618/</a:t>
            </a:r>
          </a:p>
          <a:p>
            <a:pPr marL="0" indent="0">
              <a:buNone/>
            </a:pPr>
            <a:r>
              <a:rPr lang="en-US" sz="1800" baseline="30000" dirty="0"/>
              <a:t>5. https://www.zdnet.com/article/theres-been-a-big-rise-in-phishing-attacks-using-microsoft-excel-xll-add-ins/</a:t>
            </a:r>
          </a:p>
          <a:p>
            <a:endParaRPr lang="en-US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5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6069-FB59-F36D-9CB4-51BEB040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initial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CD03F-0202-5D22-3D50-FE932C46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539" y="1876192"/>
            <a:ext cx="4934802" cy="41464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/>
              <a:t>Pros</a:t>
            </a:r>
          </a:p>
          <a:p>
            <a:r>
              <a:rPr lang="en-US" dirty="0"/>
              <a:t>XLL’s are ran by Excel; a trusted application</a:t>
            </a:r>
          </a:p>
          <a:p>
            <a:r>
              <a:rPr lang="en-US" dirty="0"/>
              <a:t>Excel is commonly encountered</a:t>
            </a:r>
          </a:p>
          <a:p>
            <a:r>
              <a:rPr lang="en-US" b="1" dirty="0"/>
              <a:t>Written in C or C++; can utilize much more robust malware TTP’s than in VBA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163A1-80EB-6BEA-E023-F0EE65C9F04B}"/>
              </a:ext>
            </a:extLst>
          </p:cNvPr>
          <p:cNvSpPr txBox="1"/>
          <p:nvPr/>
        </p:nvSpPr>
        <p:spPr>
          <a:xfrm>
            <a:off x="5960047" y="1935921"/>
            <a:ext cx="4934802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XLL’s aren’t commonly encountered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are executables; MZ header</a:t>
            </a:r>
          </a:p>
          <a:p>
            <a:pPr marL="800100" lvl="1" indent="-3429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can limit delivery options</a:t>
            </a: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specific; x86 XLL will NOT run in x64 Excel!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343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367B-0CC1-246A-544D-D14019E7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execute?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6DCE-75B8-5B7B-FCBA-2BA45E486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38" y="2119815"/>
            <a:ext cx="10353762" cy="3695136"/>
          </a:xfrm>
        </p:spPr>
        <p:txBody>
          <a:bodyPr/>
          <a:lstStyle/>
          <a:p>
            <a:r>
              <a:rPr lang="en-US" dirty="0"/>
              <a:t>File explorer / Desktop: Just double click!</a:t>
            </a:r>
          </a:p>
          <a:p>
            <a:r>
              <a:rPr lang="en-US" dirty="0"/>
              <a:t>One dialogue stands between user and code 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D76E9-F308-3127-6846-AAAAE0C7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324" y="2230686"/>
            <a:ext cx="4431352" cy="4312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5C625-91D4-22F3-A9E7-6668F318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59" y="3503220"/>
            <a:ext cx="4733070" cy="28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26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511</TotalTime>
  <Words>1537</Words>
  <Application>Microsoft Office PowerPoint</Application>
  <PresentationFormat>Widescreen</PresentationFormat>
  <Paragraphs>189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Bookman Old Style</vt:lpstr>
      <vt:lpstr>Rockwell</vt:lpstr>
      <vt:lpstr>Damask</vt:lpstr>
      <vt:lpstr>XLL Phishing</vt:lpstr>
      <vt:lpstr>Whoami</vt:lpstr>
      <vt:lpstr>“Necessity is the mother of invention”</vt:lpstr>
      <vt:lpstr>Theory of Phishing for Access</vt:lpstr>
      <vt:lpstr>Setting the stage</vt:lpstr>
      <vt:lpstr>What is an Xll?</vt:lpstr>
      <vt:lpstr>XLL’s and Threat actors</vt:lpstr>
      <vt:lpstr>An initial inventory</vt:lpstr>
      <vt:lpstr>How to execute?</vt:lpstr>
      <vt:lpstr>Delivery methods</vt:lpstr>
      <vt:lpstr>Delivery methods</vt:lpstr>
      <vt:lpstr>Delivery Methods</vt:lpstr>
      <vt:lpstr>Zip files and execution</vt:lpstr>
      <vt:lpstr>Trouble in paradise</vt:lpstr>
      <vt:lpstr>Zip files and execution</vt:lpstr>
      <vt:lpstr>Zip files and execution</vt:lpstr>
      <vt:lpstr>A rock and a hard place…</vt:lpstr>
      <vt:lpstr>One step to the right</vt:lpstr>
      <vt:lpstr>Success!</vt:lpstr>
      <vt:lpstr>Tradecraft</vt:lpstr>
      <vt:lpstr>Executing the implant</vt:lpstr>
      <vt:lpstr>Tricking the victim</vt:lpstr>
      <vt:lpstr>Cleaning up</vt:lpstr>
      <vt:lpstr>PowerPoint Presentation</vt:lpstr>
      <vt:lpstr>Demo time!</vt:lpstr>
      <vt:lpstr>PowerPoint Presentation</vt:lpstr>
      <vt:lpstr>Mitigation</vt:lpstr>
      <vt:lpstr>The nuclear option</vt:lpstr>
      <vt:lpstr>Except…</vt:lpstr>
      <vt:lpstr>PowerPoint Presentation</vt:lpstr>
      <vt:lpstr>Questions?</vt:lpstr>
    </vt:vector>
  </TitlesOfParts>
  <Company>Navy Cyber Defense Operations Command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XLL Phishing</dc:title>
  <dc:creator>Reid, Alexander W. CTN2</dc:creator>
  <cp:lastModifiedBy>Alex Reid</cp:lastModifiedBy>
  <cp:revision>13</cp:revision>
  <dcterms:created xsi:type="dcterms:W3CDTF">2022-10-17T12:28:47Z</dcterms:created>
  <dcterms:modified xsi:type="dcterms:W3CDTF">2022-11-09T04:19:14Z</dcterms:modified>
</cp:coreProperties>
</file>